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6" r:id="rId10"/>
    <p:sldId id="267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oqq5SDmQgKRXs8XrrHUeT2jpH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EA52752-92F3-472A-8D86-6D2C153F7772}">
  <a:tblStyle styleId="{2EA52752-92F3-472A-8D86-6D2C153F777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Verdana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Portada">
  <p:cSld name="1_Portad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Verdana"/>
              <a:buNone/>
              <a:defRPr sz="4000" b="1" i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body" idx="1"/>
          </p:nvPr>
        </p:nvSpPr>
        <p:spPr>
          <a:xfrm>
            <a:off x="2882212" y="3264816"/>
            <a:ext cx="6427574" cy="34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body" idx="2"/>
          </p:nvPr>
        </p:nvSpPr>
        <p:spPr>
          <a:xfrm>
            <a:off x="4101379" y="1989474"/>
            <a:ext cx="3989238" cy="261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Portadilla">
  <p:cSld name="2_Portadill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838200" y="2279843"/>
            <a:ext cx="10515600" cy="837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4581"/>
              </a:buClr>
              <a:buSzPts val="4600"/>
              <a:buFont typeface="Verdana"/>
              <a:buNone/>
              <a:defRPr sz="4600" b="1" i="0">
                <a:solidFill>
                  <a:srgbClr val="0B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body" idx="1"/>
          </p:nvPr>
        </p:nvSpPr>
        <p:spPr>
          <a:xfrm>
            <a:off x="4201159" y="3264816"/>
            <a:ext cx="3789682" cy="34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B4581"/>
              </a:buClr>
              <a:buSzPts val="2000"/>
              <a:buNone/>
              <a:defRPr sz="2000">
                <a:solidFill>
                  <a:srgbClr val="0B458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Lámina interior_op1">
  <p:cSld name="3_Lámina interior_op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8"/>
          <p:cNvSpPr txBox="1">
            <a:spLocks noGrp="1"/>
          </p:cNvSpPr>
          <p:nvPr>
            <p:ph type="body" idx="1"/>
          </p:nvPr>
        </p:nvSpPr>
        <p:spPr>
          <a:xfrm>
            <a:off x="831850" y="623078"/>
            <a:ext cx="10515600" cy="518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B4581"/>
              </a:buClr>
              <a:buSzPts val="4000"/>
              <a:buNone/>
              <a:defRPr sz="4000" b="1" i="0">
                <a:solidFill>
                  <a:srgbClr val="0B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body" idx="2"/>
          </p:nvPr>
        </p:nvSpPr>
        <p:spPr>
          <a:xfrm>
            <a:off x="3821113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None/>
              <a:defRPr sz="2000">
                <a:solidFill>
                  <a:srgbClr val="0C458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Lámina interior_op2">
  <p:cSld name="4_Lámina interior_op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>
            <a:spLocks noGrp="1"/>
          </p:cNvSpPr>
          <p:nvPr>
            <p:ph type="body" idx="1"/>
          </p:nvPr>
        </p:nvSpPr>
        <p:spPr>
          <a:xfrm>
            <a:off x="831850" y="623078"/>
            <a:ext cx="10515600" cy="518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B4581"/>
              </a:buClr>
              <a:buSzPts val="4000"/>
              <a:buNone/>
              <a:defRPr sz="4000" b="1" i="0">
                <a:solidFill>
                  <a:srgbClr val="0B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body" idx="2"/>
          </p:nvPr>
        </p:nvSpPr>
        <p:spPr>
          <a:xfrm>
            <a:off x="3821113" y="1991656"/>
            <a:ext cx="7569200" cy="358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000"/>
              <a:buNone/>
              <a:defRPr sz="2000">
                <a:solidFill>
                  <a:srgbClr val="0C458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Dos objetos">
  <p:cSld name="5_Dos objeto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>
            <a:spLocks noGrp="1"/>
          </p:cNvSpPr>
          <p:nvPr>
            <p:ph type="body" idx="1"/>
          </p:nvPr>
        </p:nvSpPr>
        <p:spPr>
          <a:xfrm>
            <a:off x="838200" y="1485090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body" idx="2"/>
          </p:nvPr>
        </p:nvSpPr>
        <p:spPr>
          <a:xfrm>
            <a:off x="6172200" y="1484313"/>
            <a:ext cx="51816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C4581"/>
              </a:buClr>
              <a:buSzPts val="2400"/>
              <a:buChar char="•"/>
              <a:defRPr sz="2400">
                <a:solidFill>
                  <a:srgbClr val="0C4581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C4581"/>
              </a:buClr>
              <a:buSzPts val="2000"/>
              <a:buChar char="•"/>
              <a:defRPr sz="2000">
                <a:solidFill>
                  <a:srgbClr val="0C4581"/>
                </a:solidFill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C4581"/>
              </a:buClr>
              <a:buSzPts val="1800"/>
              <a:buChar char="•"/>
              <a:defRPr sz="1800">
                <a:solidFill>
                  <a:srgbClr val="0C4581"/>
                </a:solidFill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C4581"/>
              </a:buClr>
              <a:buSzPts val="1600"/>
              <a:buChar char="•"/>
              <a:defRPr sz="1600">
                <a:solidFill>
                  <a:srgbClr val="0C4581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C4581"/>
              </a:buClr>
              <a:buSzPts val="1600"/>
              <a:buChar char="•"/>
              <a:defRPr sz="1600">
                <a:solidFill>
                  <a:srgbClr val="0C458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3"/>
          </p:nvPr>
        </p:nvSpPr>
        <p:spPr>
          <a:xfrm>
            <a:off x="831850" y="623078"/>
            <a:ext cx="10515600" cy="518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B4581"/>
              </a:buClr>
              <a:buSzPts val="4000"/>
              <a:buNone/>
              <a:defRPr sz="4000" b="1" i="0">
                <a:solidFill>
                  <a:srgbClr val="0B458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ierre">
  <p:cSld name="6_Cierr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Verdana"/>
              <a:buNone/>
              <a:defRPr sz="4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Verdana"/>
              <a:buNone/>
            </a:pPr>
            <a:r>
              <a:rPr lang="es-CL" b="0" i="0" dirty="0"/>
              <a:t>ENFERMEDAD MANO-PIE-BOCA</a:t>
            </a:r>
            <a:br>
              <a:rPr lang="es-CL" b="0" i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dirty="0"/>
          </a:p>
        </p:txBody>
      </p:sp>
      <p:sp>
        <p:nvSpPr>
          <p:cNvPr id="46" name="Google Shape;46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 dirty="0"/>
          </a:p>
        </p:txBody>
      </p:sp>
      <p:pic>
        <p:nvPicPr>
          <p:cNvPr id="47" name="Google Shape;4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0322" y="3386444"/>
            <a:ext cx="1871356" cy="18713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Verdana"/>
              <a:buNone/>
            </a:pPr>
            <a:endParaRPr/>
          </a:p>
        </p:txBody>
      </p:sp>
      <p:pic>
        <p:nvPicPr>
          <p:cNvPr id="114" name="Google Shape;114;p1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4229004" y="2542396"/>
            <a:ext cx="3325893" cy="33258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Verdana"/>
              <a:buNone/>
            </a:pPr>
            <a:r>
              <a:rPr lang="es-CL" sz="6000" dirty="0">
                <a:solidFill>
                  <a:schemeClr val="dk1"/>
                </a:solidFill>
              </a:rPr>
              <a:t>Introducción</a:t>
            </a:r>
            <a:r>
              <a:rPr lang="es-CL" sz="6000" dirty="0"/>
              <a:t> </a:t>
            </a:r>
            <a:endParaRPr dirty="0"/>
          </a:p>
        </p:txBody>
      </p:sp>
      <p:sp>
        <p:nvSpPr>
          <p:cNvPr id="53" name="Google Shape;53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88440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L" sz="2000" dirty="0">
                <a:solidFill>
                  <a:schemeClr val="dk1"/>
                </a:solidFill>
              </a:rPr>
              <a:t>Es una infección viral, transmisible, causada principalmente por </a:t>
            </a:r>
            <a:r>
              <a:rPr lang="es-CL" sz="2000" dirty="0" err="1">
                <a:solidFill>
                  <a:schemeClr val="dk1"/>
                </a:solidFill>
              </a:rPr>
              <a:t>Coxsakievirus</a:t>
            </a:r>
            <a:r>
              <a:rPr lang="es-CL" sz="2000" dirty="0">
                <a:solidFill>
                  <a:schemeClr val="dk1"/>
                </a:solidFill>
              </a:rPr>
              <a:t> (con brotes asociados principalmente a CA16 y CA6) y enterovirus (EV71). 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L" sz="2000" dirty="0">
                <a:solidFill>
                  <a:schemeClr val="dk1"/>
                </a:solidFill>
              </a:rPr>
              <a:t>Se caracteriza por exantema vesicular o maculopapular en manos, pies y cavidad oral.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L" sz="2000" dirty="0">
                <a:solidFill>
                  <a:schemeClr val="dk1"/>
                </a:solidFill>
              </a:rPr>
              <a:t>Afecta predominantemente a niños y lactantes, no obstante los adultos también tienen riesgo de enfermar.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L" sz="2000" dirty="0">
                <a:solidFill>
                  <a:schemeClr val="dk1"/>
                </a:solidFill>
              </a:rPr>
              <a:t>Los brotes son comunes dentro de sala cuna y jardines infantiles. 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L" sz="2000" dirty="0">
                <a:solidFill>
                  <a:schemeClr val="dk1"/>
                </a:solidFill>
              </a:rPr>
              <a:t>Es una enfermedad de curso leve y auto limitada.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L" sz="2000" dirty="0">
                <a:solidFill>
                  <a:schemeClr val="dk1"/>
                </a:solidFill>
              </a:rPr>
              <a:t>La mayor parte de los pacientes se recuperan en 7 a 10 días solo con tratamiento sintomático. Las complicaciones como meningitis y encefalitis son poco comunes.</a:t>
            </a:r>
            <a:endParaRPr sz="20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"/>
          <p:cNvSpPr txBox="1">
            <a:spLocks noGrp="1"/>
          </p:cNvSpPr>
          <p:nvPr>
            <p:ph type="title"/>
          </p:nvPr>
        </p:nvSpPr>
        <p:spPr>
          <a:xfrm>
            <a:off x="838200" y="75574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r>
              <a:rPr lang="es-CL" sz="5300" dirty="0">
                <a:solidFill>
                  <a:schemeClr val="dk1"/>
                </a:solidFill>
              </a:rPr>
              <a:t>Características de la enfermedad</a:t>
            </a:r>
            <a:br>
              <a:rPr lang="es-CL" dirty="0"/>
            </a:br>
            <a:endParaRPr dirty="0"/>
          </a:p>
        </p:txBody>
      </p:sp>
      <p:sp>
        <p:nvSpPr>
          <p:cNvPr id="59" name="Google Shape;5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L" sz="2000" b="1" dirty="0">
                <a:solidFill>
                  <a:schemeClr val="dk1"/>
                </a:solidFill>
              </a:rPr>
              <a:t>Agente causal y reservorio:</a:t>
            </a:r>
            <a:r>
              <a:rPr lang="es-CL" sz="2000" dirty="0">
                <a:solidFill>
                  <a:schemeClr val="dk1"/>
                </a:solidFill>
              </a:rPr>
              <a:t> </a:t>
            </a:r>
            <a:r>
              <a:rPr lang="es-CL" sz="2400" dirty="0" err="1">
                <a:solidFill>
                  <a:schemeClr val="dk1"/>
                </a:solidFill>
              </a:rPr>
              <a:t>Coxsakievirus</a:t>
            </a:r>
            <a:r>
              <a:rPr lang="es-CL" sz="2000" dirty="0">
                <a:solidFill>
                  <a:schemeClr val="dk1"/>
                </a:solidFill>
              </a:rPr>
              <a:t> que se mantiene como reservorio el humano.</a:t>
            </a:r>
            <a:endParaRPr dirty="0"/>
          </a:p>
          <a:p>
            <a:pPr marL="228600" lvl="0" indent="-101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2286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s-CL" sz="2000" b="1" dirty="0">
                <a:solidFill>
                  <a:schemeClr val="dk1"/>
                </a:solidFill>
              </a:rPr>
              <a:t>Descripción clínica:</a:t>
            </a:r>
            <a:r>
              <a:rPr lang="es-CL" sz="2000" dirty="0">
                <a:solidFill>
                  <a:schemeClr val="dk1"/>
                </a:solidFill>
              </a:rPr>
              <a:t> Lo síntomas comienzan con fiebre, inapetencia, odinofagia, mialgias y sensación de malestar. Uno o dos día después del comienzo de la fiebre, puede aparecer lesiones versículo-ulcerativas en la boca. También se puede desarrollar un exantema en la piel de las palmas y las plantas, con manchas rojas planas. Esto también puede ocurrir en las rodillas, los codos y glúteos.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Verdana"/>
              <a:buNone/>
            </a:pPr>
            <a:r>
              <a:rPr lang="es-CL" sz="4400" dirty="0">
                <a:solidFill>
                  <a:schemeClr val="dk1"/>
                </a:solidFill>
              </a:rPr>
              <a:t>Características de la enfermedad</a:t>
            </a:r>
            <a:br>
              <a:rPr lang="es-CL" dirty="0"/>
            </a:br>
            <a:endParaRPr dirty="0"/>
          </a:p>
        </p:txBody>
      </p:sp>
      <p:sp>
        <p:nvSpPr>
          <p:cNvPr id="65" name="Google Shape;65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CL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Periodo de incubación: </a:t>
            </a:r>
            <a:r>
              <a:rPr lang="es-CL" sz="2000" b="0" i="0" dirty="0">
                <a:solidFill>
                  <a:schemeClr val="dk1"/>
                </a:solidFill>
              </a:rPr>
              <a:t>El período habitual es de 3 a 6 días. </a:t>
            </a:r>
            <a:r>
              <a:rPr lang="es-CL" sz="2000" b="0" i="1" dirty="0">
                <a:solidFill>
                  <a:schemeClr val="dk1"/>
                </a:solidFill>
              </a:rPr>
              <a:t>Los niños pueden tener fiebre y dolor de garganta.</a:t>
            </a:r>
            <a:endParaRPr dirty="0"/>
          </a:p>
          <a:p>
            <a:pPr marL="228600" lvl="0" indent="-101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endParaRPr sz="2000" b="0" i="1" dirty="0">
              <a:solidFill>
                <a:schemeClr val="dk1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CL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Mecanismo de transmisión: </a:t>
            </a:r>
            <a:r>
              <a:rPr lang="es-CL" sz="2000" dirty="0">
                <a:solidFill>
                  <a:schemeClr val="dk1"/>
                </a:solidFill>
              </a:rPr>
              <a:t>Se transmite de una persona infectada a otra a través de contacto directo como el contacto con el líquido de las vesículas, besarse, abrazarse, al cambiar pañales (contacto con material fecal) e indirecto, al tocar objetos o superficies que tengan el virus (fómites).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Verdana"/>
              <a:buNone/>
            </a:pPr>
            <a:r>
              <a:rPr lang="es-CL" sz="4400" dirty="0">
                <a:solidFill>
                  <a:schemeClr val="dk1"/>
                </a:solidFill>
              </a:rPr>
              <a:t>Características de la enfermedad</a:t>
            </a:r>
            <a:endParaRPr dirty="0"/>
          </a:p>
        </p:txBody>
      </p:sp>
      <p:sp>
        <p:nvSpPr>
          <p:cNvPr id="83" name="Google Shape;83;p7"/>
          <p:cNvSpPr txBox="1">
            <a:spLocks noGrp="1"/>
          </p:cNvSpPr>
          <p:nvPr>
            <p:ph type="body" idx="1"/>
          </p:nvPr>
        </p:nvSpPr>
        <p:spPr>
          <a:xfrm>
            <a:off x="838200" y="1509204"/>
            <a:ext cx="10515600" cy="4667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CL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Diagnóstico:</a:t>
            </a:r>
            <a:r>
              <a:rPr lang="es-CL" dirty="0">
                <a:solidFill>
                  <a:schemeClr val="dk1"/>
                </a:solidFill>
              </a:rPr>
              <a:t> </a:t>
            </a:r>
            <a:r>
              <a:rPr lang="es-CL" sz="2000" dirty="0">
                <a:solidFill>
                  <a:schemeClr val="dk1"/>
                </a:solidFill>
              </a:rPr>
              <a:t>Mayormente se utiliza el criterio clínico para la confirmación diagnóstica de esta enfermedad pero en contexto de brote se pueden realizar confirmaciones diagnósticas por laboratorio.</a:t>
            </a:r>
            <a:endParaRPr dirty="0">
              <a:solidFill>
                <a:schemeClr val="dk1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CL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Laboratorio:</a:t>
            </a:r>
            <a:r>
              <a:rPr lang="es-CL" dirty="0">
                <a:solidFill>
                  <a:schemeClr val="dk1"/>
                </a:solidFill>
              </a:rPr>
              <a:t> </a:t>
            </a:r>
            <a:r>
              <a:rPr lang="es-CL" sz="2000" dirty="0">
                <a:solidFill>
                  <a:schemeClr val="dk1"/>
                </a:solidFill>
              </a:rPr>
              <a:t>Confirmación diagnóstica: se deberá tomar muestra de deposición (frasco tapa rosca estéril) para estudio de virus entéricos, en todos los brotes notificados, con un máximo de 5 muestras por brote. La muestra debe ser tomada entre 0 y 5 días de evolución de la enfermedad (idealmente tomando como inicio de síntomas la fiebre)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CL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Notificación:</a:t>
            </a:r>
            <a:r>
              <a:rPr lang="es-CL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L" sz="2000" dirty="0">
                <a:solidFill>
                  <a:schemeClr val="dk1"/>
                </a:solidFill>
              </a:rPr>
              <a:t>Según establece el Decreto N°7 sobre notificación de enfermedades transmisibles de declaración obligatoria, la ocurrencia de toda agrupación de casos relacionados en el tiempo y espacio (brotes) donde se sospeche de una causa infecciosa transmisible, debe ser notificada a la autoridad sanitaria respectiva a cada región (SEREMI) </a:t>
            </a: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Verdana"/>
              <a:buNone/>
            </a:pPr>
            <a:r>
              <a:rPr lang="es-CL" sz="4800">
                <a:solidFill>
                  <a:schemeClr val="dk1"/>
                </a:solidFill>
              </a:rPr>
              <a:t>Diagnósticos diferenciales </a:t>
            </a:r>
            <a:endParaRPr/>
          </a:p>
        </p:txBody>
      </p:sp>
      <p:pic>
        <p:nvPicPr>
          <p:cNvPr id="71" name="Google Shape;71;p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 l="21453" t="18829" r="22335" b="18890"/>
          <a:stretch/>
        </p:blipFill>
        <p:spPr>
          <a:xfrm>
            <a:off x="1429304" y="1464814"/>
            <a:ext cx="9117367" cy="482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Verdana"/>
              <a:buNone/>
            </a:pPr>
            <a:r>
              <a:rPr lang="es-CL">
                <a:solidFill>
                  <a:schemeClr val="dk1"/>
                </a:solidFill>
              </a:rPr>
              <a:t>Sistema de vigilancia</a:t>
            </a:r>
            <a:endParaRPr/>
          </a:p>
        </p:txBody>
      </p:sp>
      <p:sp>
        <p:nvSpPr>
          <p:cNvPr id="77" name="Google Shape;7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L" sz="2400" dirty="0">
                <a:solidFill>
                  <a:schemeClr val="dk1"/>
                </a:solidFill>
              </a:rPr>
              <a:t>La vigilancia de esta enfermedad queda inicia con el médico que realiza la confirmación diagnóstica, los delegados de epidemiologia, a su vez, deberán informar a la Unidad de Epidemiología de la SEREMI de salud Ñuble mediante vía correo electrónico epinuble@redsalud.gob.cl</a:t>
            </a:r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s-CL" sz="24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s-CL" sz="2400" dirty="0">
                <a:solidFill>
                  <a:schemeClr val="dk1"/>
                </a:solidFill>
              </a:rPr>
              <a:t>Los establecimiento educacionales que tengan conocimiento de casos dentro de sus alumnos, deberán informar a los delegados de epidemiología para coordinar el manejo y control del brote, y estos últimos informar a la unidad de epidemiología.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100328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r>
              <a:rPr lang="es-CL" sz="4800" dirty="0">
                <a:solidFill>
                  <a:schemeClr val="dk1"/>
                </a:solidFill>
              </a:rPr>
              <a:t>MEDIDAS DE PREVENCIÓN Y CONTROL</a:t>
            </a:r>
            <a:endParaRPr dirty="0"/>
          </a:p>
        </p:txBody>
      </p:sp>
      <p:sp>
        <p:nvSpPr>
          <p:cNvPr id="89" name="Google Shape;8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es-CL" sz="1500" dirty="0">
              <a:solidFill>
                <a:schemeClr val="dk1"/>
              </a:solidFill>
            </a:endParaRPr>
          </a:p>
          <a:p>
            <a:pPr marL="342900" lvl="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+mj-lt"/>
              <a:buAutoNum type="arabicPeriod"/>
            </a:pPr>
            <a:r>
              <a:rPr lang="es-MX" sz="1500" dirty="0">
                <a:solidFill>
                  <a:schemeClr val="dk1"/>
                </a:solidFill>
              </a:rPr>
              <a:t>Investigación epidemiológica del brote o conglomerado y reporte a la unidad de epidemiología en el formulario de investigación mano-boca-pie, disponible en banner</a:t>
            </a:r>
          </a:p>
          <a:p>
            <a:pPr marL="342900" lvl="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+mj-lt"/>
              <a:buAutoNum type="arabicPeriod"/>
            </a:pPr>
            <a:r>
              <a:rPr lang="es-MX" sz="1500" dirty="0">
                <a:solidFill>
                  <a:schemeClr val="dk1"/>
                </a:solidFill>
              </a:rPr>
              <a:t>Educación medidas preventivas (</a:t>
            </a:r>
            <a:r>
              <a:rPr lang="es-MX" sz="1500" dirty="0" err="1">
                <a:solidFill>
                  <a:schemeClr val="dk1"/>
                </a:solidFill>
              </a:rPr>
              <a:t>ppt</a:t>
            </a:r>
            <a:r>
              <a:rPr lang="es-MX" sz="1500" dirty="0">
                <a:solidFill>
                  <a:schemeClr val="dk1"/>
                </a:solidFill>
              </a:rPr>
              <a:t> disponible en banner de epidemiologia)</a:t>
            </a:r>
          </a:p>
          <a:p>
            <a:pPr marL="342900" lvl="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+mj-lt"/>
              <a:buAutoNum type="arabicPeriod"/>
            </a:pPr>
            <a:r>
              <a:rPr lang="es-MX" sz="1500" dirty="0">
                <a:solidFill>
                  <a:schemeClr val="dk1"/>
                </a:solidFill>
              </a:rPr>
              <a:t>Toma de muestra en situación de brote. Corresponde a la toma de 3 a 5 muestras de deposiciones (casos diferentes), rotulación frascos, completitud de formulario de envío de muestras ISP, orden de toma de muestra y envío al laboratorio del HCHM. Quienes enviarán posteriormente al ISP</a:t>
            </a:r>
          </a:p>
          <a:p>
            <a:pPr marL="342900" lvl="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+mj-lt"/>
              <a:buAutoNum type="arabicPeriod"/>
            </a:pPr>
            <a:r>
              <a:rPr lang="es-MX" sz="1500" dirty="0">
                <a:solidFill>
                  <a:schemeClr val="dk1"/>
                </a:solidFill>
              </a:rPr>
              <a:t>Importancia de extensión de licencia médica a casos que consulten en establecimientos de salud </a:t>
            </a:r>
          </a:p>
          <a:p>
            <a:pPr marL="342900" lvl="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+mj-lt"/>
              <a:buAutoNum type="arabicPeriod"/>
            </a:pPr>
            <a:r>
              <a:rPr lang="es-MX" sz="1500" dirty="0">
                <a:solidFill>
                  <a:schemeClr val="dk1"/>
                </a:solidFill>
              </a:rPr>
              <a:t>Brotes de magnitud (que afecten a gran cantidad de alumnos), decisión del director del establecimiento la suspensión de clases</a:t>
            </a:r>
            <a:endParaRPr lang="es-CL" sz="15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1"/>
          <p:cNvSpPr txBox="1">
            <a:spLocks noGrp="1"/>
          </p:cNvSpPr>
          <p:nvPr>
            <p:ph type="body" idx="1"/>
          </p:nvPr>
        </p:nvSpPr>
        <p:spPr>
          <a:xfrm>
            <a:off x="838200" y="1175080"/>
            <a:ext cx="10515600" cy="568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228600" lvl="0" indent="-2286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CL" sz="2800" dirty="0">
                <a:solidFill>
                  <a:schemeClr val="dk1"/>
                </a:solidFill>
              </a:rPr>
              <a:t>Además, se deberá realizar acciones de prevención y control de enfermedades en establecimientos educacionales, mediante la difusión y refuerzo, tales como:</a:t>
            </a:r>
            <a:endParaRPr dirty="0"/>
          </a:p>
          <a:p>
            <a:pPr marL="228600" lvl="0" indent="-2286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CL" sz="2800" dirty="0">
                <a:solidFill>
                  <a:schemeClr val="dk1"/>
                </a:solidFill>
              </a:rPr>
              <a:t>En que consiste la enfermedad y el mecanismo de transmisión.</a:t>
            </a:r>
            <a:endParaRPr dirty="0"/>
          </a:p>
          <a:p>
            <a:pPr marL="228600" lvl="0" indent="-2286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CL" sz="2800" dirty="0">
                <a:solidFill>
                  <a:schemeClr val="dk1"/>
                </a:solidFill>
              </a:rPr>
              <a:t>Lavar frecuentemente las manos con agua y jabón, en especial después del cambio de paños, antes de comer o preparar alimentos. </a:t>
            </a:r>
            <a:endParaRPr dirty="0"/>
          </a:p>
          <a:p>
            <a:pPr marL="228600" lvl="0" indent="-2286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CL" sz="2800" dirty="0">
                <a:solidFill>
                  <a:schemeClr val="dk1"/>
                </a:solidFill>
              </a:rPr>
              <a:t>Reforzar las medidas de limpieza y desinfección, principalmente en zonas de alto riesgo de transmisión, tales como: Área de muda, baño, mesas y manillas de las puertas.</a:t>
            </a:r>
            <a:endParaRPr dirty="0"/>
          </a:p>
          <a:p>
            <a:pPr marL="228600" lvl="0" indent="-2286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CL" sz="2800" dirty="0">
                <a:solidFill>
                  <a:schemeClr val="dk1"/>
                </a:solidFill>
              </a:rPr>
              <a:t>Para lo cual se recomienda  aplicar una solución jabonosa, enjuagar y luego desinfectar con una solución de agua clorada al 0,5%.</a:t>
            </a:r>
            <a:endParaRPr dirty="0"/>
          </a:p>
          <a:p>
            <a:pPr marL="228600" lvl="0" indent="-2286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CL" sz="2800" dirty="0">
                <a:solidFill>
                  <a:schemeClr val="dk1"/>
                </a:solidFill>
              </a:rPr>
              <a:t>Evitar contacto directo con las personas que presenten sintomatología.</a:t>
            </a:r>
            <a:endParaRPr dirty="0"/>
          </a:p>
          <a:p>
            <a:pPr marL="228600" lvl="0" indent="-2286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CL" sz="2800" dirty="0">
                <a:solidFill>
                  <a:schemeClr val="dk1"/>
                </a:solidFill>
              </a:rPr>
              <a:t>Se sugiere que los casos detectados no deberán asistir al establecimiento educacional hasta la resolución del cuadro clínico, (alta médica).</a:t>
            </a:r>
            <a:endParaRPr sz="2800" dirty="0">
              <a:solidFill>
                <a:schemeClr val="dk1"/>
              </a:solidFill>
            </a:endParaRPr>
          </a:p>
          <a:p>
            <a:pPr marL="228600" lvl="0" indent="-2286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s-CL" sz="2800" dirty="0">
                <a:solidFill>
                  <a:schemeClr val="dk1"/>
                </a:solidFill>
              </a:rPr>
              <a:t>Reforzar la comunicación de riesgo a la comunidad educativa y a la población en general, enfatizando las medidas de prevención.</a:t>
            </a:r>
            <a:endParaRPr dirty="0"/>
          </a:p>
          <a:p>
            <a:pPr marL="228600" lvl="0" indent="-11747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endParaRPr dirty="0"/>
          </a:p>
        </p:txBody>
      </p:sp>
      <p:sp>
        <p:nvSpPr>
          <p:cNvPr id="108" name="Google Shape;108;p11"/>
          <p:cNvSpPr txBox="1"/>
          <p:nvPr/>
        </p:nvSpPr>
        <p:spPr>
          <a:xfrm>
            <a:off x="946351" y="419885"/>
            <a:ext cx="93303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MEDIDAS DE PREVENCIÓN Y CONTROL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834</Words>
  <Application>Microsoft Office PowerPoint</Application>
  <PresentationFormat>Panorámica</PresentationFormat>
  <Paragraphs>42</Paragraphs>
  <Slides>10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Tema de Office</vt:lpstr>
      <vt:lpstr>ENFERMEDAD MANO-PIE-BOCA </vt:lpstr>
      <vt:lpstr>Introducción </vt:lpstr>
      <vt:lpstr>Características de la enfermedad </vt:lpstr>
      <vt:lpstr>Características de la enfermedad </vt:lpstr>
      <vt:lpstr>Características de la enfermedad</vt:lpstr>
      <vt:lpstr>Diagnósticos diferenciales </vt:lpstr>
      <vt:lpstr>Sistema de vigilancia</vt:lpstr>
      <vt:lpstr>MEDIDAS DE PREVENCIÓN Y CONTROL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matias cantillana</dc:creator>
  <cp:lastModifiedBy>Usuario</cp:lastModifiedBy>
  <cp:revision>2</cp:revision>
  <dcterms:created xsi:type="dcterms:W3CDTF">2023-04-24T21:17:57Z</dcterms:created>
  <dcterms:modified xsi:type="dcterms:W3CDTF">2024-11-05T13:49:19Z</dcterms:modified>
</cp:coreProperties>
</file>